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62" r:id="rId3"/>
    <p:sldId id="263" r:id="rId4"/>
    <p:sldId id="264" r:id="rId5"/>
    <p:sldId id="265" r:id="rId6"/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4C7F9-65E6-492B-8B8B-44E2065A3B77}" type="datetimeFigureOut">
              <a:rPr lang="en-GB" smtClean="0"/>
              <a:t>03/01/2012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A2481B8-7225-42F7-88B5-2BB2313F1BE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4C7F9-65E6-492B-8B8B-44E2065A3B77}" type="datetimeFigureOut">
              <a:rPr lang="en-GB" smtClean="0"/>
              <a:t>03/01/2012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81B8-7225-42F7-88B5-2BB2313F1B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4C7F9-65E6-492B-8B8B-44E2065A3B77}" type="datetimeFigureOut">
              <a:rPr lang="en-GB" smtClean="0"/>
              <a:t>03/01/2012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81B8-7225-42F7-88B5-2BB2313F1B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4C7F9-65E6-492B-8B8B-44E2065A3B77}" type="datetimeFigureOut">
              <a:rPr lang="en-GB" smtClean="0"/>
              <a:t>03/01/2012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81B8-7225-42F7-88B5-2BB2313F1BE8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4C7F9-65E6-492B-8B8B-44E2065A3B77}" type="datetimeFigureOut">
              <a:rPr lang="en-GB" smtClean="0"/>
              <a:t>03/01/2012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A2481B8-7225-42F7-88B5-2BB2313F1BE8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4C7F9-65E6-492B-8B8B-44E2065A3B77}" type="datetimeFigureOut">
              <a:rPr lang="en-GB" smtClean="0"/>
              <a:t>03/01/2012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81B8-7225-42F7-88B5-2BB2313F1BE8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4C7F9-65E6-492B-8B8B-44E2065A3B77}" type="datetimeFigureOut">
              <a:rPr lang="en-GB" smtClean="0"/>
              <a:t>03/01/2012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81B8-7225-42F7-88B5-2BB2313F1BE8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4C7F9-65E6-492B-8B8B-44E2065A3B77}" type="datetimeFigureOut">
              <a:rPr lang="en-GB" smtClean="0"/>
              <a:t>03/01/2012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81B8-7225-42F7-88B5-2BB2313F1B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4C7F9-65E6-492B-8B8B-44E2065A3B77}" type="datetimeFigureOut">
              <a:rPr lang="en-GB" smtClean="0"/>
              <a:t>03/01/2012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81B8-7225-42F7-88B5-2BB2313F1BE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4C7F9-65E6-492B-8B8B-44E2065A3B77}" type="datetimeFigureOut">
              <a:rPr lang="en-GB" smtClean="0"/>
              <a:t>03/01/2012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81B8-7225-42F7-88B5-2BB2313F1BE8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4C7F9-65E6-492B-8B8B-44E2065A3B77}" type="datetimeFigureOut">
              <a:rPr lang="en-GB" smtClean="0"/>
              <a:t>03/01/2012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A2481B8-7225-42F7-88B5-2BB2313F1BE8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D34C7F9-65E6-492B-8B8B-44E2065A3B77}" type="datetimeFigureOut">
              <a:rPr lang="en-GB" smtClean="0"/>
              <a:t>03/01/2012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A2481B8-7225-42F7-88B5-2BB2313F1BE8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Punctuation Marks &amp; Commas(Coordinating Conjunctions)</a:t>
            </a:r>
            <a:endParaRPr lang="en-GB" sz="32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8000" dirty="0" smtClean="0"/>
              <a:t>Mechanics </a:t>
            </a:r>
            <a:endParaRPr lang="en-GB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3 common ways to correct run-on sentences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Make two separate sentences.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Cutting down the rain forests leads to the extinction of plants and animals</a:t>
            </a:r>
            <a:r>
              <a:rPr lang="en-GB" dirty="0" smtClean="0"/>
              <a:t>. </a:t>
            </a:r>
            <a:r>
              <a:rPr lang="en-GB" dirty="0" smtClean="0">
                <a:solidFill>
                  <a:srgbClr val="00B050"/>
                </a:solidFill>
              </a:rPr>
              <a:t>Their habitats are destroyed.</a:t>
            </a:r>
          </a:p>
          <a:p>
            <a:r>
              <a:rPr lang="en-GB" dirty="0" smtClean="0"/>
              <a:t>Add extra words.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When </a:t>
            </a:r>
            <a:r>
              <a:rPr lang="en-GB" dirty="0" smtClean="0"/>
              <a:t>their habitats are </a:t>
            </a:r>
            <a:r>
              <a:rPr lang="en-GB" dirty="0" smtClean="0"/>
              <a:t>destroyed </a:t>
            </a:r>
            <a:r>
              <a:rPr lang="en-GB" dirty="0" smtClean="0">
                <a:solidFill>
                  <a:srgbClr val="FF0000"/>
                </a:solidFill>
              </a:rPr>
              <a:t>due to </a:t>
            </a:r>
            <a:r>
              <a:rPr lang="en-GB" dirty="0" smtClean="0"/>
              <a:t>c</a:t>
            </a:r>
            <a:r>
              <a:rPr lang="en-GB" dirty="0" smtClean="0"/>
              <a:t>utting </a:t>
            </a:r>
            <a:r>
              <a:rPr lang="en-GB" dirty="0" smtClean="0"/>
              <a:t>down the rain </a:t>
            </a:r>
            <a:r>
              <a:rPr lang="en-GB" dirty="0" smtClean="0"/>
              <a:t>forests</a:t>
            </a:r>
            <a:r>
              <a:rPr lang="en-GB" dirty="0" smtClean="0">
                <a:solidFill>
                  <a:srgbClr val="FFC000"/>
                </a:solidFill>
              </a:rPr>
              <a:t>, 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many</a:t>
            </a:r>
            <a:r>
              <a:rPr lang="en-GB" dirty="0" smtClean="0"/>
              <a:t> plants </a:t>
            </a:r>
            <a:r>
              <a:rPr lang="en-GB" dirty="0" smtClean="0"/>
              <a:t>and </a:t>
            </a:r>
            <a:r>
              <a:rPr lang="en-GB" dirty="0" smtClean="0"/>
              <a:t>animals </a:t>
            </a:r>
            <a:r>
              <a:rPr lang="en-GB" dirty="0" smtClean="0">
                <a:solidFill>
                  <a:srgbClr val="FF0000"/>
                </a:solidFill>
              </a:rPr>
              <a:t>become</a:t>
            </a:r>
            <a:r>
              <a:rPr lang="en-GB" dirty="0" smtClean="0"/>
              <a:t> extinct.</a:t>
            </a:r>
          </a:p>
          <a:p>
            <a:r>
              <a:rPr lang="en-GB" dirty="0" smtClean="0"/>
              <a:t> Add a subordinating conjunction. </a:t>
            </a:r>
            <a:endParaRPr lang="en-GB" dirty="0" smtClean="0"/>
          </a:p>
          <a:p>
            <a:pPr lvl="1"/>
            <a:r>
              <a:rPr lang="en-GB" dirty="0" smtClean="0"/>
              <a:t>Cutting down the rain forests leads to the extinction of plants and </a:t>
            </a:r>
            <a:r>
              <a:rPr lang="en-GB" dirty="0" smtClean="0"/>
              <a:t>animals </a:t>
            </a:r>
            <a:r>
              <a:rPr lang="en-GB" dirty="0" smtClean="0">
                <a:solidFill>
                  <a:srgbClr val="FF0000"/>
                </a:solidFill>
              </a:rPr>
              <a:t>because</a:t>
            </a:r>
            <a:r>
              <a:rPr lang="en-GB" dirty="0" smtClean="0"/>
              <a:t> their </a:t>
            </a:r>
            <a:r>
              <a:rPr lang="en-GB" dirty="0" smtClean="0"/>
              <a:t>habitats are destroyed.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Punctuation 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447800"/>
            <a:ext cx="8784976" cy="45720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To use punctuation marks, a sentence must have an </a:t>
            </a:r>
            <a:r>
              <a:rPr lang="en-GB" b="1" dirty="0" smtClean="0"/>
              <a:t>independent clause.</a:t>
            </a:r>
          </a:p>
          <a:p>
            <a:pPr lvl="1"/>
            <a:r>
              <a:rPr lang="en-GB" b="1" dirty="0" smtClean="0"/>
              <a:t>Independent clause: </a:t>
            </a:r>
            <a:r>
              <a:rPr lang="en-GB" dirty="0" smtClean="0"/>
              <a:t>a group of words that contains a subject and a verb and that can stand alone.</a:t>
            </a:r>
          </a:p>
          <a:p>
            <a:pPr lvl="1"/>
            <a:r>
              <a:rPr lang="en-GB" dirty="0" smtClean="0"/>
              <a:t>E.g. New Year (</a:t>
            </a:r>
            <a:r>
              <a:rPr lang="en-GB" i="1" dirty="0" smtClean="0"/>
              <a:t>subject)</a:t>
            </a:r>
            <a:r>
              <a:rPr lang="en-GB" dirty="0" smtClean="0"/>
              <a:t> is celebrated (</a:t>
            </a:r>
            <a:r>
              <a:rPr lang="en-GB" i="1" dirty="0" smtClean="0"/>
              <a:t>verb)</a:t>
            </a:r>
            <a:r>
              <a:rPr lang="en-GB" dirty="0" smtClean="0"/>
              <a:t> every year. </a:t>
            </a:r>
            <a:r>
              <a:rPr lang="en-GB" dirty="0" smtClean="0"/>
              <a:t>[independent clause]</a:t>
            </a:r>
            <a:endParaRPr lang="en-GB" dirty="0" smtClean="0"/>
          </a:p>
          <a:p>
            <a:pPr lvl="1">
              <a:buNone/>
            </a:pPr>
            <a:r>
              <a:rPr lang="en-GB" dirty="0" smtClean="0"/>
              <a:t> </a:t>
            </a:r>
            <a:r>
              <a:rPr lang="en-GB" dirty="0" smtClean="0"/>
              <a:t>          New Year is celebrated. [independent clause]</a:t>
            </a:r>
          </a:p>
          <a:p>
            <a:pPr lvl="1">
              <a:buNone/>
            </a:pPr>
            <a:r>
              <a:rPr lang="en-GB" dirty="0" smtClean="0"/>
              <a:t> </a:t>
            </a:r>
            <a:r>
              <a:rPr lang="en-GB" dirty="0" smtClean="0"/>
              <a:t>          New </a:t>
            </a:r>
            <a:r>
              <a:rPr lang="en-GB" dirty="0" smtClean="0"/>
              <a:t>Year is celebrated, and they have a party. [independent clause]</a:t>
            </a:r>
            <a:endParaRPr lang="en-GB" dirty="0" smtClean="0"/>
          </a:p>
          <a:p>
            <a:pPr lvl="1"/>
            <a:r>
              <a:rPr lang="en-GB" dirty="0" smtClean="0"/>
              <a:t>E.g. </a:t>
            </a:r>
            <a:r>
              <a:rPr lang="en-GB" dirty="0" smtClean="0"/>
              <a:t>When New </a:t>
            </a:r>
            <a:r>
              <a:rPr lang="en-GB" dirty="0" smtClean="0"/>
              <a:t>Year </a:t>
            </a:r>
            <a:r>
              <a:rPr lang="en-GB" dirty="0" smtClean="0"/>
              <a:t>is </a:t>
            </a:r>
            <a:r>
              <a:rPr lang="en-GB" dirty="0" smtClean="0"/>
              <a:t>celebrated </a:t>
            </a:r>
            <a:r>
              <a:rPr lang="en-GB" dirty="0" smtClean="0"/>
              <a:t>in every </a:t>
            </a:r>
            <a:r>
              <a:rPr lang="en-GB" dirty="0" smtClean="0"/>
              <a:t>year. </a:t>
            </a:r>
            <a:r>
              <a:rPr lang="en-GB" dirty="0" smtClean="0"/>
              <a:t>[dependent </a:t>
            </a:r>
            <a:r>
              <a:rPr lang="en-GB" dirty="0" smtClean="0"/>
              <a:t>clause</a:t>
            </a:r>
            <a:r>
              <a:rPr lang="en-GB" dirty="0" smtClean="0"/>
              <a:t>]</a:t>
            </a:r>
          </a:p>
          <a:p>
            <a:pPr lvl="1">
              <a:buNone/>
            </a:pPr>
            <a:r>
              <a:rPr lang="en-GB" dirty="0" smtClean="0"/>
              <a:t> </a:t>
            </a:r>
            <a:r>
              <a:rPr lang="en-GB" dirty="0" smtClean="0"/>
              <a:t>          </a:t>
            </a:r>
            <a:r>
              <a:rPr lang="en-GB" i="1" dirty="0" smtClean="0"/>
              <a:t>(we do not know what happens when New Year is celebrated.)</a:t>
            </a:r>
            <a:endParaRPr lang="en-GB" i="1" dirty="0" smtClean="0"/>
          </a:p>
          <a:p>
            <a:pPr lvl="1">
              <a:buNone/>
            </a:pPr>
            <a:r>
              <a:rPr lang="en-GB" dirty="0" smtClean="0"/>
              <a:t>           </a:t>
            </a:r>
            <a:r>
              <a:rPr lang="en-GB" dirty="0" smtClean="0"/>
              <a:t>Celebrating a New Year eve. [dependent clause]</a:t>
            </a:r>
          </a:p>
          <a:p>
            <a:pPr lvl="1">
              <a:buNone/>
            </a:pPr>
            <a:r>
              <a:rPr lang="en-GB" dirty="0" smtClean="0"/>
              <a:t> </a:t>
            </a:r>
            <a:r>
              <a:rPr lang="en-GB" dirty="0" smtClean="0"/>
              <a:t>           (</a:t>
            </a:r>
            <a:r>
              <a:rPr lang="en-GB" i="1" dirty="0" smtClean="0"/>
              <a:t>C</a:t>
            </a:r>
            <a:r>
              <a:rPr lang="en-GB" i="1" dirty="0" smtClean="0"/>
              <a:t>elebrating is not a verb, it’s a gerund or participle)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Using commas: Coordinating Conjunctions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Are words that establish a relationship between two independent clauses.</a:t>
            </a:r>
          </a:p>
          <a:p>
            <a:r>
              <a:rPr lang="en-GB" dirty="0" smtClean="0"/>
              <a:t>There are 7 : </a:t>
            </a:r>
            <a:r>
              <a:rPr lang="en-GB" sz="3600" b="1" dirty="0" smtClean="0"/>
              <a:t>FANBOYS</a:t>
            </a:r>
          </a:p>
          <a:p>
            <a:pPr lvl="1"/>
            <a:r>
              <a:rPr lang="en-GB" sz="3400" b="1" dirty="0" smtClean="0"/>
              <a:t>F – for</a:t>
            </a:r>
          </a:p>
          <a:p>
            <a:pPr lvl="1"/>
            <a:r>
              <a:rPr lang="en-GB" sz="3400" b="1" dirty="0" smtClean="0"/>
              <a:t>A – and</a:t>
            </a:r>
          </a:p>
          <a:p>
            <a:pPr lvl="1"/>
            <a:r>
              <a:rPr lang="en-GB" sz="3400" b="1" dirty="0" smtClean="0"/>
              <a:t>N – nor</a:t>
            </a:r>
          </a:p>
          <a:p>
            <a:pPr lvl="1"/>
            <a:r>
              <a:rPr lang="en-GB" sz="3400" b="1" dirty="0" smtClean="0"/>
              <a:t>B – but</a:t>
            </a:r>
          </a:p>
          <a:p>
            <a:pPr lvl="1"/>
            <a:r>
              <a:rPr lang="en-GB" sz="3400" b="1" dirty="0" smtClean="0"/>
              <a:t>O – or</a:t>
            </a:r>
          </a:p>
          <a:p>
            <a:pPr lvl="1"/>
            <a:r>
              <a:rPr lang="en-GB" sz="3400" b="1" dirty="0" smtClean="0"/>
              <a:t>Y – yet</a:t>
            </a:r>
          </a:p>
          <a:p>
            <a:pPr lvl="1"/>
            <a:r>
              <a:rPr lang="en-GB" sz="3400" b="1" dirty="0" smtClean="0"/>
              <a:t>S – so</a:t>
            </a:r>
          </a:p>
          <a:p>
            <a:pPr lvl="1">
              <a:buNone/>
            </a:pPr>
            <a:endParaRPr lang="en-GB" sz="3400" b="1" dirty="0" smtClean="0"/>
          </a:p>
          <a:p>
            <a:pPr lvl="2">
              <a:buNone/>
            </a:pPr>
            <a:endParaRPr lang="en-GB" sz="2900" b="1" dirty="0" smtClean="0"/>
          </a:p>
          <a:p>
            <a:pPr>
              <a:buNone/>
            </a:pPr>
            <a:endParaRPr lang="en-GB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71600" y="620688"/>
            <a:ext cx="7772400" cy="5832648"/>
          </a:xfrm>
        </p:spPr>
        <p:txBody>
          <a:bodyPr>
            <a:normAutofit/>
          </a:bodyPr>
          <a:lstStyle/>
          <a:p>
            <a:r>
              <a:rPr lang="en-GB" dirty="0" smtClean="0"/>
              <a:t>E.g. </a:t>
            </a:r>
          </a:p>
          <a:p>
            <a:pPr lvl="1"/>
            <a:r>
              <a:rPr lang="en-GB" dirty="0" smtClean="0"/>
              <a:t>They know a lot about nutrition</a:t>
            </a:r>
            <a:r>
              <a:rPr lang="en-GB" dirty="0" smtClean="0">
                <a:solidFill>
                  <a:srgbClr val="FF0000"/>
                </a:solidFill>
              </a:rPr>
              <a:t>, </a:t>
            </a:r>
            <a:r>
              <a:rPr lang="en-GB" i="1" dirty="0" smtClean="0">
                <a:solidFill>
                  <a:srgbClr val="FF0000"/>
                </a:solidFill>
              </a:rPr>
              <a:t>yet </a:t>
            </a:r>
            <a:r>
              <a:rPr lang="en-GB" dirty="0" smtClean="0"/>
              <a:t>they eat unhealthy food.</a:t>
            </a:r>
          </a:p>
          <a:p>
            <a:r>
              <a:rPr lang="en-GB" dirty="0" smtClean="0"/>
              <a:t>If it doesn’t have a subject and verb, do not use comma.</a:t>
            </a:r>
            <a:endParaRPr lang="en-GB" dirty="0" smtClean="0"/>
          </a:p>
          <a:p>
            <a:pPr lvl="1"/>
            <a:r>
              <a:rPr lang="en-GB" dirty="0" smtClean="0"/>
              <a:t>Annie got up late </a:t>
            </a:r>
            <a:r>
              <a:rPr lang="en-GB" i="1" dirty="0" smtClean="0"/>
              <a:t>and</a:t>
            </a:r>
            <a:r>
              <a:rPr lang="en-GB" dirty="0" smtClean="0"/>
              <a:t> forgot to call her mother on Mother’s day.</a:t>
            </a:r>
            <a:endParaRPr lang="en-GB" dirty="0" smtClean="0"/>
          </a:p>
          <a:p>
            <a:r>
              <a:rPr lang="en-GB" dirty="0" smtClean="0"/>
              <a:t>However, it is not a good academic style of using the coordinating conjunctions for begin the sentence. </a:t>
            </a:r>
            <a:endParaRPr lang="en-GB" dirty="0" smtClean="0"/>
          </a:p>
          <a:p>
            <a:pPr lvl="1"/>
            <a:r>
              <a:rPr lang="en-GB" b="1" dirty="0" smtClean="0"/>
              <a:t>Non – academic style</a:t>
            </a:r>
          </a:p>
          <a:p>
            <a:pPr lvl="2"/>
            <a:r>
              <a:rPr lang="en-GB" dirty="0" smtClean="0"/>
              <a:t>We were going to go to the movie. </a:t>
            </a:r>
            <a:r>
              <a:rPr lang="en-GB" dirty="0" smtClean="0">
                <a:solidFill>
                  <a:srgbClr val="FF0000"/>
                </a:solidFill>
              </a:rPr>
              <a:t>But, </a:t>
            </a:r>
            <a:r>
              <a:rPr lang="en-GB" dirty="0" smtClean="0"/>
              <a:t>we didn’t know what time it started.</a:t>
            </a:r>
            <a:endParaRPr lang="en-GB" dirty="0" smtClean="0"/>
          </a:p>
          <a:p>
            <a:pPr lvl="1"/>
            <a:r>
              <a:rPr lang="en-GB" b="1" dirty="0" smtClean="0"/>
              <a:t>A</a:t>
            </a:r>
            <a:r>
              <a:rPr lang="en-GB" b="1" dirty="0" smtClean="0"/>
              <a:t>cademic style </a:t>
            </a:r>
            <a:endParaRPr lang="en-GB" b="1" dirty="0" smtClean="0"/>
          </a:p>
          <a:p>
            <a:pPr lvl="2"/>
            <a:r>
              <a:rPr lang="en-GB" dirty="0" smtClean="0"/>
              <a:t>We were going to go to the movie. </a:t>
            </a:r>
            <a:r>
              <a:rPr lang="en-GB" dirty="0" smtClean="0">
                <a:solidFill>
                  <a:srgbClr val="FF0000"/>
                </a:solidFill>
              </a:rPr>
              <a:t>However,</a:t>
            </a:r>
            <a:r>
              <a:rPr lang="en-GB" dirty="0" smtClean="0"/>
              <a:t> </a:t>
            </a:r>
            <a:r>
              <a:rPr lang="en-GB" dirty="0" smtClean="0"/>
              <a:t>we didn’t know what time it started</a:t>
            </a:r>
            <a:r>
              <a:rPr lang="en-GB" dirty="0" smtClean="0"/>
              <a:t>.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However </a:t>
            </a:r>
            <a:r>
              <a:rPr lang="en-GB" dirty="0" smtClean="0"/>
              <a:t>is a transitional word.</a:t>
            </a:r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sz="3600" b="1" dirty="0" smtClean="0"/>
              <a:t>subordinating </a:t>
            </a:r>
            <a:r>
              <a:rPr lang="en-GB" sz="3600" b="1" dirty="0" smtClean="0"/>
              <a:t>conjunctions </a:t>
            </a:r>
            <a:endParaRPr lang="en-GB" sz="3600" b="1" dirty="0" smtClean="0"/>
          </a:p>
          <a:p>
            <a:pPr lvl="1"/>
            <a:r>
              <a:rPr lang="en-MY" sz="2700" dirty="0" smtClean="0"/>
              <a:t>after</a:t>
            </a:r>
            <a:r>
              <a:rPr lang="en-MY" sz="2700" dirty="0" smtClean="0"/>
              <a:t>, although, as, because, before, how, if, once, since, than, that, though, till, until, when, where, whether, while, etc</a:t>
            </a:r>
            <a:r>
              <a:rPr lang="en-MY" sz="2700" dirty="0" smtClean="0"/>
              <a:t>)</a:t>
            </a:r>
          </a:p>
          <a:p>
            <a:pPr lvl="1"/>
            <a:r>
              <a:rPr lang="en-MY" sz="2700" dirty="0" smtClean="0"/>
              <a:t>No comma is </a:t>
            </a:r>
            <a:r>
              <a:rPr lang="en-MY" sz="2700" smtClean="0"/>
              <a:t>used after subordinating </a:t>
            </a:r>
            <a:r>
              <a:rPr lang="en-MY" sz="2700" dirty="0" smtClean="0"/>
              <a:t>conjunctions.</a:t>
            </a:r>
            <a:endParaRPr lang="en-MY" sz="2700" dirty="0" smtClean="0"/>
          </a:p>
          <a:p>
            <a:r>
              <a:rPr lang="en-MY" dirty="0" smtClean="0"/>
              <a:t>A subordinating conjunction joins a subordinate (dependent) clause to a main (independent) </a:t>
            </a:r>
            <a:r>
              <a:rPr lang="en-MY" dirty="0" smtClean="0"/>
              <a:t>clause</a:t>
            </a:r>
          </a:p>
          <a:p>
            <a:pPr lvl="1"/>
            <a:r>
              <a:rPr lang="en-MY" dirty="0" smtClean="0"/>
              <a:t>E.g. Ram went </a:t>
            </a:r>
            <a:r>
              <a:rPr lang="en-MY" dirty="0" smtClean="0"/>
              <a:t>swimming </a:t>
            </a:r>
            <a:r>
              <a:rPr lang="en-MY" i="1" dirty="0" smtClean="0"/>
              <a:t>(independent clause)</a:t>
            </a:r>
            <a:r>
              <a:rPr lang="en-MY" dirty="0" smtClean="0"/>
              <a:t> </a:t>
            </a:r>
            <a:r>
              <a:rPr lang="en-MY" b="1" dirty="0" smtClean="0"/>
              <a:t>although</a:t>
            </a:r>
            <a:r>
              <a:rPr lang="en-MY" dirty="0" smtClean="0"/>
              <a:t> it was raining</a:t>
            </a:r>
            <a:r>
              <a:rPr lang="en-MY" dirty="0" smtClean="0"/>
              <a:t>.(</a:t>
            </a:r>
            <a:r>
              <a:rPr lang="en-MY" i="1" dirty="0" smtClean="0"/>
              <a:t>dependent clause)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Comma splices &amp; run-on sentences</a:t>
            </a:r>
            <a:endParaRPr lang="en-GB" sz="36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8000" dirty="0" smtClean="0"/>
              <a:t>M</a:t>
            </a:r>
            <a:r>
              <a:rPr lang="en-GB" sz="8000" dirty="0" smtClean="0"/>
              <a:t>echanics</a:t>
            </a:r>
            <a:br>
              <a:rPr lang="en-GB" sz="8000" dirty="0" smtClean="0"/>
            </a:br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Comma Splices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Is an error that occurs when a comma by itself is used between two independent clauses.</a:t>
            </a:r>
          </a:p>
          <a:p>
            <a:r>
              <a:rPr lang="en-GB" dirty="0" smtClean="0"/>
              <a:t>A comma is correct between two independent clauses, but only when it is followed by a coordinating conjunction.</a:t>
            </a:r>
          </a:p>
          <a:p>
            <a:pPr>
              <a:buNone/>
            </a:pPr>
            <a:endParaRPr lang="en-GB" dirty="0" smtClean="0"/>
          </a:p>
          <a:p>
            <a:pPr lvl="1"/>
            <a:r>
              <a:rPr lang="en-GB" dirty="0" smtClean="0"/>
              <a:t>E.g. : </a:t>
            </a:r>
            <a:r>
              <a:rPr lang="en-GB" b="1" dirty="0" smtClean="0"/>
              <a:t>My dad hung a bird feeder in the backyard, he loves to watch the birds eat from it.</a:t>
            </a:r>
            <a:r>
              <a:rPr lang="en-GB" dirty="0" smtClean="0"/>
              <a:t> (error)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4 ways to correct comma splices: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8229600" cy="5760640"/>
          </a:xfrm>
        </p:spPr>
        <p:txBody>
          <a:bodyPr>
            <a:normAutofit fontScale="77500" lnSpcReduction="20000"/>
          </a:bodyPr>
          <a:lstStyle/>
          <a:p>
            <a:r>
              <a:rPr lang="en-GB" b="1" dirty="0" smtClean="0"/>
              <a:t>Put a period in the place of the comma and capitalize the first word of the next sentence.</a:t>
            </a:r>
            <a:endParaRPr lang="en-GB" b="1" dirty="0" smtClean="0"/>
          </a:p>
          <a:p>
            <a:pPr>
              <a:buNone/>
            </a:pPr>
            <a:endParaRPr lang="en-GB" dirty="0" smtClean="0"/>
          </a:p>
          <a:p>
            <a:pPr lvl="1"/>
            <a:r>
              <a:rPr lang="en-GB" dirty="0" smtClean="0"/>
              <a:t>My dad hung a bird feeder in the backyard</a:t>
            </a:r>
            <a:r>
              <a:rPr lang="en-GB" dirty="0" smtClean="0">
                <a:solidFill>
                  <a:srgbClr val="00B050"/>
                </a:solidFill>
              </a:rPr>
              <a:t>. </a:t>
            </a:r>
            <a:r>
              <a:rPr lang="en-GB" dirty="0" smtClean="0">
                <a:solidFill>
                  <a:srgbClr val="FF0000"/>
                </a:solidFill>
              </a:rPr>
              <a:t>H</a:t>
            </a:r>
            <a:r>
              <a:rPr lang="en-GB" dirty="0" smtClean="0"/>
              <a:t>e loves to watch the birds eat from it.</a:t>
            </a:r>
          </a:p>
          <a:p>
            <a:pPr lvl="1"/>
            <a:endParaRPr lang="en-GB" dirty="0" smtClean="0"/>
          </a:p>
          <a:p>
            <a:r>
              <a:rPr lang="en-GB" b="1" dirty="0" smtClean="0"/>
              <a:t>Put </a:t>
            </a:r>
            <a:r>
              <a:rPr lang="en-GB" b="1" dirty="0" smtClean="0"/>
              <a:t>a </a:t>
            </a:r>
            <a:r>
              <a:rPr lang="en-GB" b="1" dirty="0" smtClean="0"/>
              <a:t>semicolon in the place of the comma.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My dad hung a bird feeder in the </a:t>
            </a:r>
            <a:r>
              <a:rPr lang="en-GB" dirty="0" smtClean="0"/>
              <a:t>backyard</a:t>
            </a:r>
            <a:r>
              <a:rPr lang="en-GB" b="1" dirty="0" smtClean="0">
                <a:solidFill>
                  <a:srgbClr val="00B050"/>
                </a:solidFill>
              </a:rPr>
              <a:t>;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smtClean="0"/>
              <a:t>he </a:t>
            </a:r>
            <a:r>
              <a:rPr lang="en-GB" dirty="0" smtClean="0"/>
              <a:t>loves to watch the birds eat from it</a:t>
            </a:r>
            <a:r>
              <a:rPr lang="en-GB" dirty="0" smtClean="0"/>
              <a:t>.</a:t>
            </a:r>
          </a:p>
          <a:p>
            <a:pPr lvl="1"/>
            <a:endParaRPr lang="en-GB" dirty="0" smtClean="0"/>
          </a:p>
          <a:p>
            <a:r>
              <a:rPr lang="en-GB" b="1" dirty="0" smtClean="0"/>
              <a:t>Insert a coordinating conjunction.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My dad hung a bird feeder in the </a:t>
            </a:r>
            <a:r>
              <a:rPr lang="en-GB" dirty="0" smtClean="0"/>
              <a:t>backyard</a:t>
            </a:r>
            <a:r>
              <a:rPr lang="en-GB" dirty="0" smtClean="0">
                <a:solidFill>
                  <a:srgbClr val="00B050"/>
                </a:solidFill>
              </a:rPr>
              <a:t>, and </a:t>
            </a:r>
            <a:r>
              <a:rPr lang="en-GB" dirty="0" smtClean="0"/>
              <a:t>he </a:t>
            </a:r>
            <a:r>
              <a:rPr lang="en-GB" dirty="0" smtClean="0"/>
              <a:t>loves to watch the birds eat from it</a:t>
            </a:r>
            <a:r>
              <a:rPr lang="en-GB" dirty="0" smtClean="0"/>
              <a:t>.</a:t>
            </a:r>
          </a:p>
          <a:p>
            <a:pPr lvl="1"/>
            <a:endParaRPr lang="en-GB" dirty="0" smtClean="0"/>
          </a:p>
          <a:p>
            <a:r>
              <a:rPr lang="en-GB" b="1" dirty="0" smtClean="0"/>
              <a:t>Change one of the clauses into a dependent clause by starting it with a subordinating conjunction</a:t>
            </a:r>
          </a:p>
          <a:p>
            <a:endParaRPr lang="en-GB" dirty="0" smtClean="0"/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Since </a:t>
            </a:r>
            <a:r>
              <a:rPr lang="en-GB" dirty="0" smtClean="0"/>
              <a:t>my </a:t>
            </a:r>
            <a:r>
              <a:rPr lang="en-GB" dirty="0" smtClean="0"/>
              <a:t>dad hung a bird feeder in the </a:t>
            </a:r>
            <a:r>
              <a:rPr lang="en-GB" dirty="0" smtClean="0"/>
              <a:t>backyard</a:t>
            </a:r>
            <a:r>
              <a:rPr lang="en-GB" dirty="0" smtClean="0">
                <a:solidFill>
                  <a:srgbClr val="00B050"/>
                </a:solidFill>
              </a:rPr>
              <a:t>, </a:t>
            </a:r>
            <a:r>
              <a:rPr lang="en-GB" dirty="0" smtClean="0"/>
              <a:t>he </a:t>
            </a:r>
            <a:r>
              <a:rPr lang="en-GB" dirty="0" smtClean="0"/>
              <a:t>loves to watch the birds eat from it.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Run-on Sentences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Two or more independent clauses follow each other without any punctuation.</a:t>
            </a:r>
          </a:p>
          <a:p>
            <a:pPr>
              <a:buNone/>
            </a:pPr>
            <a:endParaRPr lang="en-GB" dirty="0" smtClean="0"/>
          </a:p>
          <a:p>
            <a:pPr lvl="1"/>
            <a:r>
              <a:rPr lang="en-GB" dirty="0" smtClean="0"/>
              <a:t>E.g. : </a:t>
            </a:r>
            <a:r>
              <a:rPr lang="en-GB" b="1" dirty="0" smtClean="0"/>
              <a:t>Cutting down the rain forests leads to the extinction of plants and animals their habitats are destroyed. </a:t>
            </a:r>
            <a:r>
              <a:rPr lang="en-GB" dirty="0" smtClean="0"/>
              <a:t>(error)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74</TotalTime>
  <Words>705</Words>
  <Application>Microsoft Office PowerPoint</Application>
  <PresentationFormat>On-screen Show (4:3)</PresentationFormat>
  <Paragraphs>72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Equity</vt:lpstr>
      <vt:lpstr>Mechanics </vt:lpstr>
      <vt:lpstr>Punctuation marks</vt:lpstr>
      <vt:lpstr>Using commas: Coordinating Conjunctions</vt:lpstr>
      <vt:lpstr>Slide 4</vt:lpstr>
      <vt:lpstr>Slide 5</vt:lpstr>
      <vt:lpstr>Mechanics  </vt:lpstr>
      <vt:lpstr>Comma Splices</vt:lpstr>
      <vt:lpstr>4 ways to correct comma splices: </vt:lpstr>
      <vt:lpstr>Run-on Sentences</vt:lpstr>
      <vt:lpstr>3 common ways to correct run-on sentences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Mechanics</dc:title>
  <dc:creator>Buckrie</dc:creator>
  <cp:lastModifiedBy>Buckrie</cp:lastModifiedBy>
  <cp:revision>9</cp:revision>
  <dcterms:created xsi:type="dcterms:W3CDTF">2012-01-03T07:26:27Z</dcterms:created>
  <dcterms:modified xsi:type="dcterms:W3CDTF">2012-01-03T08:41:23Z</dcterms:modified>
</cp:coreProperties>
</file>